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97" r:id="rId3"/>
    <p:sldId id="308" r:id="rId4"/>
    <p:sldId id="309" r:id="rId5"/>
    <p:sldId id="310" r:id="rId6"/>
    <p:sldId id="301" r:id="rId7"/>
    <p:sldId id="311" r:id="rId8"/>
    <p:sldId id="312" r:id="rId9"/>
    <p:sldId id="313" r:id="rId10"/>
    <p:sldId id="27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2654"/>
    <a:srgbClr val="001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4661"/>
  </p:normalViewPr>
  <p:slideViewPr>
    <p:cSldViewPr>
      <p:cViewPr varScale="1">
        <p:scale>
          <a:sx n="199" d="100"/>
          <a:sy n="199" d="100"/>
        </p:scale>
        <p:origin x="44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43038-F271-B44C-A609-61624E5FF5AB}" type="doc">
      <dgm:prSet loTypeId="urn:microsoft.com/office/officeart/2005/8/layout/pyramid1" loCatId="" qsTypeId="urn:microsoft.com/office/officeart/2005/8/quickstyle/simple4" qsCatId="simple" csTypeId="urn:microsoft.com/office/officeart/2005/8/colors/accent1_2" csCatId="accent1" phldr="1"/>
      <dgm:spPr/>
      <dgm:t>
        <a:bodyPr/>
        <a:lstStyle/>
        <a:p>
          <a:endParaRPr lang="en-US"/>
        </a:p>
      </dgm:t>
    </dgm:pt>
    <dgm:pt modelId="{A13ED68C-9BEB-2D4C-9A9D-4FF7F696211E}">
      <dgm:prSet/>
      <dgm:spPr/>
      <dgm:t>
        <a:bodyPr/>
        <a:lstStyle/>
        <a:p>
          <a:pPr rtl="0"/>
          <a:r>
            <a:rPr lang="en-US" dirty="0" smtClean="0"/>
            <a:t>One-Sample </a:t>
          </a:r>
          <a:r>
            <a:rPr lang="en-US" i="1" dirty="0" smtClean="0"/>
            <a:t>t</a:t>
          </a:r>
          <a:r>
            <a:rPr lang="en-US" dirty="0" smtClean="0"/>
            <a:t>-Test</a:t>
          </a:r>
          <a:endParaRPr lang="en-US" dirty="0"/>
        </a:p>
      </dgm:t>
    </dgm:pt>
    <dgm:pt modelId="{9F38B551-A426-E94C-BBA8-F4C2318589D2}" type="parTrans" cxnId="{27AAEF74-B392-6E4B-B302-2E38EAD6547A}">
      <dgm:prSet/>
      <dgm:spPr/>
      <dgm:t>
        <a:bodyPr/>
        <a:lstStyle/>
        <a:p>
          <a:endParaRPr lang="en-US"/>
        </a:p>
      </dgm:t>
    </dgm:pt>
    <dgm:pt modelId="{78C07CA1-B586-F244-AA77-DDAA5D980254}" type="sibTrans" cxnId="{27AAEF74-B392-6E4B-B302-2E38EAD6547A}">
      <dgm:prSet/>
      <dgm:spPr/>
      <dgm:t>
        <a:bodyPr/>
        <a:lstStyle/>
        <a:p>
          <a:endParaRPr lang="en-US"/>
        </a:p>
      </dgm:t>
    </dgm:pt>
    <dgm:pt modelId="{1CE252B9-E661-E545-A43D-AF9F6C107A4B}">
      <dgm:prSet/>
      <dgm:spPr/>
      <dgm:t>
        <a:bodyPr/>
        <a:lstStyle/>
        <a:p>
          <a:pPr rtl="0"/>
          <a:r>
            <a:rPr lang="en-US" smtClean="0"/>
            <a:t>End of Presentation</a:t>
          </a:r>
          <a:endParaRPr lang="en-US"/>
        </a:p>
      </dgm:t>
    </dgm:pt>
    <dgm:pt modelId="{F41F37CF-2695-E841-8D68-F7A0788E8A48}" type="parTrans" cxnId="{22084601-BF09-3748-9512-68D73C701C0D}">
      <dgm:prSet/>
      <dgm:spPr/>
      <dgm:t>
        <a:bodyPr/>
        <a:lstStyle/>
        <a:p>
          <a:endParaRPr lang="en-US"/>
        </a:p>
      </dgm:t>
    </dgm:pt>
    <dgm:pt modelId="{76A7FDA8-7558-F046-9383-FC32324FCF58}" type="sibTrans" cxnId="{22084601-BF09-3748-9512-68D73C701C0D}">
      <dgm:prSet/>
      <dgm:spPr/>
      <dgm:t>
        <a:bodyPr/>
        <a:lstStyle/>
        <a:p>
          <a:endParaRPr lang="en-US"/>
        </a:p>
      </dgm:t>
    </dgm:pt>
    <dgm:pt modelId="{1BD4007E-106D-184C-930C-DA383DE887FC}" type="pres">
      <dgm:prSet presAssocID="{F8543038-F271-B44C-A609-61624E5FF5AB}" presName="Name0" presStyleCnt="0">
        <dgm:presLayoutVars>
          <dgm:dir/>
          <dgm:animLvl val="lvl"/>
          <dgm:resizeHandles val="exact"/>
        </dgm:presLayoutVars>
      </dgm:prSet>
      <dgm:spPr/>
      <dgm:t>
        <a:bodyPr/>
        <a:lstStyle/>
        <a:p>
          <a:endParaRPr lang="en-US"/>
        </a:p>
      </dgm:t>
    </dgm:pt>
    <dgm:pt modelId="{51EFE25D-18DC-C347-AD87-891706CB57A3}" type="pres">
      <dgm:prSet presAssocID="{A13ED68C-9BEB-2D4C-9A9D-4FF7F696211E}" presName="Name8" presStyleCnt="0"/>
      <dgm:spPr/>
    </dgm:pt>
    <dgm:pt modelId="{84DC221C-8ADF-8F4C-A4AB-1ED1486C2BAB}" type="pres">
      <dgm:prSet presAssocID="{A13ED68C-9BEB-2D4C-9A9D-4FF7F696211E}" presName="level" presStyleLbl="node1" presStyleIdx="0" presStyleCnt="2">
        <dgm:presLayoutVars>
          <dgm:chMax val="1"/>
          <dgm:bulletEnabled val="1"/>
        </dgm:presLayoutVars>
      </dgm:prSet>
      <dgm:spPr/>
      <dgm:t>
        <a:bodyPr/>
        <a:lstStyle/>
        <a:p>
          <a:endParaRPr lang="en-US"/>
        </a:p>
      </dgm:t>
    </dgm:pt>
    <dgm:pt modelId="{2E2C436E-4AC4-9B44-A458-C394BA2F8995}" type="pres">
      <dgm:prSet presAssocID="{A13ED68C-9BEB-2D4C-9A9D-4FF7F696211E}" presName="levelTx" presStyleLbl="revTx" presStyleIdx="0" presStyleCnt="0">
        <dgm:presLayoutVars>
          <dgm:chMax val="1"/>
          <dgm:bulletEnabled val="1"/>
        </dgm:presLayoutVars>
      </dgm:prSet>
      <dgm:spPr/>
      <dgm:t>
        <a:bodyPr/>
        <a:lstStyle/>
        <a:p>
          <a:endParaRPr lang="en-US"/>
        </a:p>
      </dgm:t>
    </dgm:pt>
    <dgm:pt modelId="{22E6D29C-3EAE-224F-8EC6-90837AC9132C}" type="pres">
      <dgm:prSet presAssocID="{1CE252B9-E661-E545-A43D-AF9F6C107A4B}" presName="Name8" presStyleCnt="0"/>
      <dgm:spPr/>
    </dgm:pt>
    <dgm:pt modelId="{570ECD48-A719-8C40-9E13-BDECC43874A0}" type="pres">
      <dgm:prSet presAssocID="{1CE252B9-E661-E545-A43D-AF9F6C107A4B}" presName="level" presStyleLbl="node1" presStyleIdx="1" presStyleCnt="2">
        <dgm:presLayoutVars>
          <dgm:chMax val="1"/>
          <dgm:bulletEnabled val="1"/>
        </dgm:presLayoutVars>
      </dgm:prSet>
      <dgm:spPr/>
      <dgm:t>
        <a:bodyPr/>
        <a:lstStyle/>
        <a:p>
          <a:endParaRPr lang="en-US"/>
        </a:p>
      </dgm:t>
    </dgm:pt>
    <dgm:pt modelId="{8B3425F1-0D5A-7542-A13F-309B4F9FFBD7}" type="pres">
      <dgm:prSet presAssocID="{1CE252B9-E661-E545-A43D-AF9F6C107A4B}" presName="levelTx" presStyleLbl="revTx" presStyleIdx="0" presStyleCnt="0">
        <dgm:presLayoutVars>
          <dgm:chMax val="1"/>
          <dgm:bulletEnabled val="1"/>
        </dgm:presLayoutVars>
      </dgm:prSet>
      <dgm:spPr/>
      <dgm:t>
        <a:bodyPr/>
        <a:lstStyle/>
        <a:p>
          <a:endParaRPr lang="en-US"/>
        </a:p>
      </dgm:t>
    </dgm:pt>
  </dgm:ptLst>
  <dgm:cxnLst>
    <dgm:cxn modelId="{38152BC6-2A18-5E4D-874B-7A8B2DD4F391}" type="presOf" srcId="{1CE252B9-E661-E545-A43D-AF9F6C107A4B}" destId="{570ECD48-A719-8C40-9E13-BDECC43874A0}" srcOrd="0" destOrd="0" presId="urn:microsoft.com/office/officeart/2005/8/layout/pyramid1"/>
    <dgm:cxn modelId="{27AAEF74-B392-6E4B-B302-2E38EAD6547A}" srcId="{F8543038-F271-B44C-A609-61624E5FF5AB}" destId="{A13ED68C-9BEB-2D4C-9A9D-4FF7F696211E}" srcOrd="0" destOrd="0" parTransId="{9F38B551-A426-E94C-BBA8-F4C2318589D2}" sibTransId="{78C07CA1-B586-F244-AA77-DDAA5D980254}"/>
    <dgm:cxn modelId="{22084601-BF09-3748-9512-68D73C701C0D}" srcId="{F8543038-F271-B44C-A609-61624E5FF5AB}" destId="{1CE252B9-E661-E545-A43D-AF9F6C107A4B}" srcOrd="1" destOrd="0" parTransId="{F41F37CF-2695-E841-8D68-F7A0788E8A48}" sibTransId="{76A7FDA8-7558-F046-9383-FC32324FCF58}"/>
    <dgm:cxn modelId="{B585C472-C638-5A44-BD9A-AD75C8593FE9}" type="presOf" srcId="{1CE252B9-E661-E545-A43D-AF9F6C107A4B}" destId="{8B3425F1-0D5A-7542-A13F-309B4F9FFBD7}" srcOrd="1" destOrd="0" presId="urn:microsoft.com/office/officeart/2005/8/layout/pyramid1"/>
    <dgm:cxn modelId="{FCDE2A41-7CCE-944B-84B7-6536272FB48A}" type="presOf" srcId="{A13ED68C-9BEB-2D4C-9A9D-4FF7F696211E}" destId="{84DC221C-8ADF-8F4C-A4AB-1ED1486C2BAB}" srcOrd="0" destOrd="0" presId="urn:microsoft.com/office/officeart/2005/8/layout/pyramid1"/>
    <dgm:cxn modelId="{462841F8-F94D-2C41-ABCB-11B6CE1865BF}" type="presOf" srcId="{F8543038-F271-B44C-A609-61624E5FF5AB}" destId="{1BD4007E-106D-184C-930C-DA383DE887FC}" srcOrd="0" destOrd="0" presId="urn:microsoft.com/office/officeart/2005/8/layout/pyramid1"/>
    <dgm:cxn modelId="{6F708E42-3F3B-894F-921E-0B5B759FB861}" type="presOf" srcId="{A13ED68C-9BEB-2D4C-9A9D-4FF7F696211E}" destId="{2E2C436E-4AC4-9B44-A458-C394BA2F8995}" srcOrd="1" destOrd="0" presId="urn:microsoft.com/office/officeart/2005/8/layout/pyramid1"/>
    <dgm:cxn modelId="{1B085AB2-BD98-F14E-84EE-A2D5A3F46ED2}" type="presParOf" srcId="{1BD4007E-106D-184C-930C-DA383DE887FC}" destId="{51EFE25D-18DC-C347-AD87-891706CB57A3}" srcOrd="0" destOrd="0" presId="urn:microsoft.com/office/officeart/2005/8/layout/pyramid1"/>
    <dgm:cxn modelId="{C4FF6D36-5A5E-0044-942A-21D2D2A4227A}" type="presParOf" srcId="{51EFE25D-18DC-C347-AD87-891706CB57A3}" destId="{84DC221C-8ADF-8F4C-A4AB-1ED1486C2BAB}" srcOrd="0" destOrd="0" presId="urn:microsoft.com/office/officeart/2005/8/layout/pyramid1"/>
    <dgm:cxn modelId="{C93F8B56-FC0C-B443-BD94-88975255AFF4}" type="presParOf" srcId="{51EFE25D-18DC-C347-AD87-891706CB57A3}" destId="{2E2C436E-4AC4-9B44-A458-C394BA2F8995}" srcOrd="1" destOrd="0" presId="urn:microsoft.com/office/officeart/2005/8/layout/pyramid1"/>
    <dgm:cxn modelId="{DB62D8E5-F052-0940-9844-04C2130AF324}" type="presParOf" srcId="{1BD4007E-106D-184C-930C-DA383DE887FC}" destId="{22E6D29C-3EAE-224F-8EC6-90837AC9132C}" srcOrd="1" destOrd="0" presId="urn:microsoft.com/office/officeart/2005/8/layout/pyramid1"/>
    <dgm:cxn modelId="{0AE26AD8-1281-EE41-AEF9-4790618304BC}" type="presParOf" srcId="{22E6D29C-3EAE-224F-8EC6-90837AC9132C}" destId="{570ECD48-A719-8C40-9E13-BDECC43874A0}" srcOrd="0" destOrd="0" presId="urn:microsoft.com/office/officeart/2005/8/layout/pyramid1"/>
    <dgm:cxn modelId="{A6D62E04-E497-1441-9BC5-EFC8148A9A1A}" type="presParOf" srcId="{22E6D29C-3EAE-224F-8EC6-90837AC9132C}" destId="{8B3425F1-0D5A-7542-A13F-309B4F9FFBD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C221C-8ADF-8F4C-A4AB-1ED1486C2BAB}">
      <dsp:nvSpPr>
        <dsp:cNvPr id="0" name=""/>
        <dsp:cNvSpPr/>
      </dsp:nvSpPr>
      <dsp:spPr>
        <a:xfrm>
          <a:off x="2057400" y="0"/>
          <a:ext cx="4114800" cy="2910681"/>
        </a:xfrm>
        <a:prstGeom prst="trapezoid">
          <a:avLst>
            <a:gd name="adj" fmla="val 706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0">
            <a:lnSpc>
              <a:spcPct val="90000"/>
            </a:lnSpc>
            <a:spcBef>
              <a:spcPct val="0"/>
            </a:spcBef>
            <a:spcAft>
              <a:spcPct val="35000"/>
            </a:spcAft>
          </a:pPr>
          <a:r>
            <a:rPr lang="en-US" sz="6500" kern="1200" dirty="0" smtClean="0"/>
            <a:t>One-Sample </a:t>
          </a:r>
          <a:r>
            <a:rPr lang="en-US" sz="6500" i="1" kern="1200" dirty="0" smtClean="0"/>
            <a:t>t</a:t>
          </a:r>
          <a:r>
            <a:rPr lang="en-US" sz="6500" kern="1200" dirty="0" smtClean="0"/>
            <a:t>-Test</a:t>
          </a:r>
          <a:endParaRPr lang="en-US" sz="6500" kern="1200" dirty="0"/>
        </a:p>
      </dsp:txBody>
      <dsp:txXfrm>
        <a:off x="2057400" y="0"/>
        <a:ext cx="4114800" cy="2910681"/>
      </dsp:txXfrm>
    </dsp:sp>
    <dsp:sp modelId="{570ECD48-A719-8C40-9E13-BDECC43874A0}">
      <dsp:nvSpPr>
        <dsp:cNvPr id="0" name=""/>
        <dsp:cNvSpPr/>
      </dsp:nvSpPr>
      <dsp:spPr>
        <a:xfrm>
          <a:off x="0" y="2910681"/>
          <a:ext cx="8229600" cy="2910681"/>
        </a:xfrm>
        <a:prstGeom prst="trapezoid">
          <a:avLst>
            <a:gd name="adj" fmla="val 706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0">
            <a:lnSpc>
              <a:spcPct val="90000"/>
            </a:lnSpc>
            <a:spcBef>
              <a:spcPct val="0"/>
            </a:spcBef>
            <a:spcAft>
              <a:spcPct val="35000"/>
            </a:spcAft>
          </a:pPr>
          <a:r>
            <a:rPr lang="en-US" sz="6500" kern="1200" smtClean="0"/>
            <a:t>End of Presentation</a:t>
          </a:r>
          <a:endParaRPr lang="en-US" sz="6500" kern="1200"/>
        </a:p>
      </dsp:txBody>
      <dsp:txXfrm>
        <a:off x="1440179" y="2910681"/>
        <a:ext cx="5349240" cy="291068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52747-AACE-4AB3-AD6C-7312DB1EC921}" type="datetimeFigureOut">
              <a:rPr lang="en-US" smtClean="0"/>
              <a:t>10/19/15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0BF41-17FD-43F1-B3B5-5D96A472EB62}" type="slidenum">
              <a:rPr lang="en-US" smtClean="0"/>
              <a:t>‹#›</a:t>
            </a:fld>
            <a:endParaRPr lang="en-US"/>
          </a:p>
        </p:txBody>
      </p:sp>
    </p:spTree>
    <p:extLst>
      <p:ext uri="{BB962C8B-B14F-4D97-AF65-F5344CB8AC3E}">
        <p14:creationId xmlns:p14="http://schemas.microsoft.com/office/powerpoint/2010/main" val="383908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0BF41-17FD-43F1-B3B5-5D96A472EB62}" type="slidenum">
              <a:rPr lang="en-US" smtClean="0"/>
              <a:t>10</a:t>
            </a:fld>
            <a:endParaRPr lang="en-US"/>
          </a:p>
        </p:txBody>
      </p:sp>
    </p:spTree>
    <p:extLst>
      <p:ext uri="{BB962C8B-B14F-4D97-AF65-F5344CB8AC3E}">
        <p14:creationId xmlns:p14="http://schemas.microsoft.com/office/powerpoint/2010/main" val="52735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99D3853-3188-4398-ABA6-307A6729E8D4}" type="datetime1">
              <a:rPr lang="en-US" smtClean="0"/>
              <a:t>10/19/15</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85444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807B9-823A-44D3-A830-9795654C6833}" type="datetime1">
              <a:rPr lang="en-US" smtClean="0"/>
              <a:t>10/19/15</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95594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C3463-EF26-4505-A3D6-0AEDC3E83E98}" type="datetime1">
              <a:rPr lang="en-US" smtClean="0"/>
              <a:t>10/19/15</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02077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596679-7B7E-454E-A95C-517422D3966C}" type="datetime1">
              <a:rPr lang="en-US" smtClean="0"/>
              <a:t>10/19/15</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55174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30070E-D363-4A9C-B911-D9A463825519}" type="datetime1">
              <a:rPr lang="en-US" smtClean="0"/>
              <a:t>10/19/15</a:t>
            </a:fld>
            <a:endParaRPr lang="en-US"/>
          </a:p>
        </p:txBody>
      </p:sp>
      <p:sp>
        <p:nvSpPr>
          <p:cNvPr id="8" name="Footer Placeholder 7"/>
          <p:cNvSpPr>
            <a:spLocks noGrp="1"/>
          </p:cNvSpPr>
          <p:nvPr>
            <p:ph type="ftr" sz="quarter" idx="11"/>
          </p:nvPr>
        </p:nvSpPr>
        <p:spPr/>
        <p:txBody>
          <a:bodyPr/>
          <a:lstStyle/>
          <a:p>
            <a:r>
              <a:rPr lang="en-US" smtClean="0"/>
              <a:t>Copyright 2014 by Alfred P. Rovai, Jason D. Baker, and Michael K. Ponton</a:t>
            </a:r>
            <a:endParaRPr lang="en-US"/>
          </a:p>
        </p:txBody>
      </p:sp>
      <p:sp>
        <p:nvSpPr>
          <p:cNvPr id="9" name="Slide Number Placeholder 8"/>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39206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B230E1-7F74-4E93-A867-A38B563B8581}" type="datetime1">
              <a:rPr lang="en-US" smtClean="0"/>
              <a:t>10/19/15</a:t>
            </a:fld>
            <a:endParaRPr lang="en-US"/>
          </a:p>
        </p:txBody>
      </p:sp>
      <p:sp>
        <p:nvSpPr>
          <p:cNvPr id="4" name="Footer Placeholder 3"/>
          <p:cNvSpPr>
            <a:spLocks noGrp="1"/>
          </p:cNvSpPr>
          <p:nvPr>
            <p:ph type="ftr" sz="quarter" idx="11"/>
          </p:nvPr>
        </p:nvSpPr>
        <p:spPr/>
        <p:txBody>
          <a:bodyPr/>
          <a:lstStyle/>
          <a:p>
            <a:r>
              <a:rPr lang="en-US" smtClean="0"/>
              <a:t>Copyright 2014 by Alfred P. Rovai, Jason D. Baker, and Michael K. Ponton</a:t>
            </a:r>
            <a:endParaRPr lang="en-US"/>
          </a:p>
        </p:txBody>
      </p:sp>
      <p:sp>
        <p:nvSpPr>
          <p:cNvPr id="5" name="Slide Number Placeholder 4"/>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238259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6A8B3-707A-4C07-A3A9-C9341EB252BF}" type="datetime1">
              <a:rPr lang="en-US" smtClean="0"/>
              <a:t>10/19/15</a:t>
            </a:fld>
            <a:endParaRPr lang="en-US"/>
          </a:p>
        </p:txBody>
      </p:sp>
      <p:sp>
        <p:nvSpPr>
          <p:cNvPr id="3" name="Footer Placeholder 2"/>
          <p:cNvSpPr>
            <a:spLocks noGrp="1"/>
          </p:cNvSpPr>
          <p:nvPr>
            <p:ph type="ftr" sz="quarter" idx="11"/>
          </p:nvPr>
        </p:nvSpPr>
        <p:spPr/>
        <p:txBody>
          <a:bodyPr/>
          <a:lstStyle/>
          <a:p>
            <a:r>
              <a:rPr lang="en-US" smtClean="0"/>
              <a:t>Copyright 2014 by Alfred P. Rovai, Jason D. Baker, and Michael K. Ponton</a:t>
            </a:r>
            <a:endParaRPr lang="en-US"/>
          </a:p>
        </p:txBody>
      </p:sp>
      <p:sp>
        <p:nvSpPr>
          <p:cNvPr id="4" name="Slide Number Placeholder 3"/>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44012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D16A4-BEE0-4D5E-9504-098B3B1FCA6F}" type="datetime1">
              <a:rPr lang="en-US" smtClean="0"/>
              <a:t>10/19/15</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17297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7DDE4-DA66-47F5-B123-60C0B0D7E1BE}" type="datetime1">
              <a:rPr lang="en-US" smtClean="0"/>
              <a:t>10/19/15</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69650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B7D93-0BE6-4CF8-9B57-C245C6C87181}" type="datetime1">
              <a:rPr lang="en-US" smtClean="0"/>
              <a:t>10/19/15</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87352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6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F85E7-6387-462E-9934-6C92A8736218}" type="datetime1">
              <a:rPr lang="en-US" smtClean="0"/>
              <a:t>10/19/15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2014 by Alfred P. Rovai, Jason D. Baker, and Michael K. Ponton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2AE74-9504-4F08-A931-E4840DD8D596}" type="slidenum">
              <a:rPr lang="en-US" smtClean="0"/>
              <a:t>‹#›</a:t>
            </a:fld>
            <a:endParaRPr lang="en-US"/>
          </a:p>
        </p:txBody>
      </p:sp>
    </p:spTree>
    <p:extLst>
      <p:ext uri="{BB962C8B-B14F-4D97-AF65-F5344CB8AC3E}">
        <p14:creationId xmlns:p14="http://schemas.microsoft.com/office/powerpoint/2010/main" val="93710755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watertreepress.com/stats" TargetMode="Externa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i="1" dirty="0">
                <a:latin typeface="Times New Roman" pitchFamily="18" charset="0"/>
                <a:cs typeface="Times New Roman" pitchFamily="18" charset="0"/>
              </a:rPr>
              <a:t>Statistical Fundamentals</a:t>
            </a:r>
            <a:r>
              <a:rPr lang="en-US" sz="2400" dirty="0">
                <a:latin typeface="Times New Roman" pitchFamily="18" charset="0"/>
                <a:cs typeface="Times New Roman" pitchFamily="18" charset="0"/>
              </a:rPr>
              <a:t>: </a:t>
            </a:r>
            <a:br>
              <a:rPr lang="en-US" sz="2400" dirty="0">
                <a:latin typeface="Times New Roman" pitchFamily="18" charset="0"/>
                <a:cs typeface="Times New Roman" pitchFamily="18" charset="0"/>
              </a:rPr>
            </a:br>
            <a:r>
              <a:rPr lang="en-US" sz="2400" i="1" dirty="0">
                <a:latin typeface="Times New Roman" pitchFamily="18" charset="0"/>
                <a:cs typeface="Times New Roman" pitchFamily="18" charset="0"/>
              </a:rPr>
              <a:t>Using Microsoft Excel for </a:t>
            </a:r>
            <a:r>
              <a:rPr lang="en-US" sz="2400" i="1" dirty="0" err="1">
                <a:latin typeface="Times New Roman" pitchFamily="18" charset="0"/>
                <a:cs typeface="Times New Roman" pitchFamily="18" charset="0"/>
              </a:rPr>
              <a:t>Univariate</a:t>
            </a:r>
            <a:r>
              <a:rPr lang="en-US" sz="2400" i="1" dirty="0">
                <a:latin typeface="Times New Roman" pitchFamily="18" charset="0"/>
                <a:cs typeface="Times New Roman" pitchFamily="18" charset="0"/>
              </a:rPr>
              <a:t> and Bivariate Analysis</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Alfred P. Rovai</a:t>
            </a:r>
          </a:p>
        </p:txBody>
      </p:sp>
      <p:sp>
        <p:nvSpPr>
          <p:cNvPr id="3" name="Content Placeholder 2"/>
          <p:cNvSpPr>
            <a:spLocks noGrp="1"/>
          </p:cNvSpPr>
          <p:nvPr>
            <p:ph idx="1"/>
          </p:nvPr>
        </p:nvSpPr>
        <p:spPr>
          <a:xfrm>
            <a:off x="3429000" y="1981201"/>
            <a:ext cx="5257800" cy="1981200"/>
          </a:xfrm>
        </p:spPr>
        <p:txBody>
          <a:bodyPr>
            <a:normAutofit/>
          </a:bodyPr>
          <a:lstStyle/>
          <a:p>
            <a:pPr marL="0" indent="0" algn="ctr">
              <a:buNone/>
            </a:pPr>
            <a:r>
              <a:rPr lang="en-US" sz="4000" dirty="0" smtClean="0">
                <a:latin typeface="Times New Roman" pitchFamily="18" charset="0"/>
                <a:cs typeface="Times New Roman" pitchFamily="18" charset="0"/>
              </a:rPr>
              <a:t>One-Sample</a:t>
            </a:r>
            <a:r>
              <a:rPr lang="en-US" sz="4000" i="1" dirty="0" smtClean="0">
                <a:latin typeface="Times New Roman" pitchFamily="18" charset="0"/>
                <a:cs typeface="Times New Roman" pitchFamily="18" charset="0"/>
              </a:rPr>
              <a:t> t</a:t>
            </a:r>
            <a:r>
              <a:rPr lang="en-US" sz="4000" dirty="0" smtClean="0">
                <a:latin typeface="Times New Roman" pitchFamily="18" charset="0"/>
                <a:cs typeface="Times New Roman" pitchFamily="18" charset="0"/>
              </a:rPr>
              <a:t>-Test</a:t>
            </a:r>
          </a:p>
          <a:p>
            <a:pPr marL="0" indent="0" algn="ctr">
              <a:buNone/>
            </a:pPr>
            <a:endParaRPr lang="en-US" sz="2400" dirty="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PowerPoint Prepared by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a:t>
            </a:r>
          </a:p>
          <a:p>
            <a:pPr marL="0" indent="0" algn="ctr">
              <a:buNone/>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a:latin typeface="Times New Roman" pitchFamily="18" charset="0"/>
                <a:cs typeface="Times New Roman" pitchFamily="18" charset="0"/>
              </a:rPr>
              <a:t>Presentation  </a:t>
            </a:r>
            <a:r>
              <a:rPr lang="en-US" dirty="0">
                <a:latin typeface="Times New Roman"/>
                <a:cs typeface="Times New Roman"/>
              </a:rPr>
              <a:t>© </a:t>
            </a:r>
            <a:r>
              <a:rPr lang="en-US" dirty="0" smtClean="0">
                <a:latin typeface="Times New Roman" pitchFamily="18" charset="0"/>
                <a:cs typeface="Times New Roman" pitchFamily="18" charset="0"/>
              </a:rPr>
              <a:t>2015 </a:t>
            </a:r>
            <a:r>
              <a:rPr lang="en-US" dirty="0">
                <a:latin typeface="Times New Roman" pitchFamily="18" charset="0"/>
                <a:cs typeface="Times New Roman" pitchFamily="18" charset="0"/>
              </a:rPr>
              <a:t>by Alfred P. Rovai</a:t>
            </a:r>
          </a:p>
        </p:txBody>
      </p:sp>
      <p:pic>
        <p:nvPicPr>
          <p:cNvPr id="10" name="Picture 9" descr="watertree press logo 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419600"/>
            <a:ext cx="2133600" cy="723410"/>
          </a:xfrm>
          <a:prstGeom prst="rect">
            <a:avLst/>
          </a:prstGeom>
        </p:spPr>
      </p:pic>
      <p:sp>
        <p:nvSpPr>
          <p:cNvPr id="5" name="TextBox 4"/>
          <p:cNvSpPr txBox="1"/>
          <p:nvPr/>
        </p:nvSpPr>
        <p:spPr>
          <a:xfrm>
            <a:off x="1066800" y="5791200"/>
            <a:ext cx="7010400" cy="276999"/>
          </a:xfrm>
          <a:prstGeom prst="rect">
            <a:avLst/>
          </a:prstGeom>
          <a:noFill/>
        </p:spPr>
        <p:txBody>
          <a:bodyPr wrap="square" rtlCol="0">
            <a:spAutoFit/>
          </a:bodyPr>
          <a:lstStyle/>
          <a:p>
            <a:pPr algn="ctr"/>
            <a:r>
              <a:rPr lang="en-US" sz="1200" dirty="0">
                <a:latin typeface="Times New Roman"/>
                <a:cs typeface="Times New Roman"/>
              </a:rPr>
              <a:t>Microsoft® Excel® Screen Prints Courtesy of Microsoft Corporation.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966" y="1828800"/>
            <a:ext cx="2717501" cy="3429000"/>
          </a:xfrm>
          <a:prstGeom prst="rect">
            <a:avLst/>
          </a:prstGeom>
        </p:spPr>
      </p:pic>
    </p:spTree>
    <p:extLst>
      <p:ext uri="{BB962C8B-B14F-4D97-AF65-F5344CB8AC3E}">
        <p14:creationId xmlns:p14="http://schemas.microsoft.com/office/powerpoint/2010/main" val="1481599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graphicFrame>
        <p:nvGraphicFramePr>
          <p:cNvPr id="5" name="Content Placeholder 1"/>
          <p:cNvGraphicFramePr>
            <a:graphicFrameLocks noGrp="1"/>
          </p:cNvGraphicFramePr>
          <p:nvPr>
            <p:ph idx="1"/>
            <p:extLst>
              <p:ext uri="{D42A27DB-BD31-4B8C-83A1-F6EECF244321}">
                <p14:modId xmlns:p14="http://schemas.microsoft.com/office/powerpoint/2010/main" val="79272357"/>
              </p:ext>
            </p:extLst>
          </p:nvPr>
        </p:nvGraphicFramePr>
        <p:xfrm>
          <a:off x="457200" y="304800"/>
          <a:ext cx="8229600" cy="5821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5875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en-US" sz="3200" dirty="0" smtClean="0">
                <a:latin typeface="Times New Roman" pitchFamily="18" charset="0"/>
                <a:cs typeface="Times New Roman" pitchFamily="18" charset="0"/>
              </a:rPr>
              <a:t>One-Sample </a:t>
            </a:r>
            <a:r>
              <a:rPr lang="en-US" sz="3200" i="1" dirty="0" smtClean="0">
                <a:latin typeface="Times New Roman" pitchFamily="18" charset="0"/>
                <a:cs typeface="Times New Roman" pitchFamily="18" charset="0"/>
              </a:rPr>
              <a:t>t</a:t>
            </a:r>
            <a:r>
              <a:rPr lang="en-US" sz="3200" dirty="0" smtClean="0">
                <a:latin typeface="Times New Roman" pitchFamily="18" charset="0"/>
                <a:cs typeface="Times New Roman" pitchFamily="18" charset="0"/>
              </a:rPr>
              <a:t>-Test</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219200"/>
            <a:ext cx="8229600" cy="4906963"/>
          </a:xfrm>
        </p:spPr>
        <p:txBody>
          <a:bodyPr>
            <a:normAutofit/>
          </a:bodyPr>
          <a:lstStyle/>
          <a:p>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one-sample </a:t>
            </a:r>
            <a:r>
              <a:rPr lang="en-US" sz="2400"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-test, also known as the single-sample </a:t>
            </a:r>
            <a:r>
              <a:rPr lang="en-US" sz="2400"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-test,  is </a:t>
            </a:r>
            <a:r>
              <a:rPr lang="en-US" sz="2400" dirty="0">
                <a:latin typeface="Times New Roman" pitchFamily="18" charset="0"/>
                <a:cs typeface="Times New Roman" pitchFamily="18" charset="0"/>
              </a:rPr>
              <a:t>a parametric procedure that compares a calculated sample mean to a known population mean or a previously reported value in order to determine if the difference is statistically </a:t>
            </a:r>
            <a:r>
              <a:rPr lang="en-US" sz="2400" dirty="0" smtClean="0">
                <a:latin typeface="Times New Roman" pitchFamily="18" charset="0"/>
                <a:cs typeface="Times New Roman" pitchFamily="18" charset="0"/>
              </a:rPr>
              <a:t>significant. For example, an </a:t>
            </a:r>
            <a:r>
              <a:rPr lang="en-US" sz="2400" dirty="0">
                <a:latin typeface="Times New Roman" pitchFamily="18" charset="0"/>
                <a:cs typeface="Times New Roman" pitchFamily="18" charset="0"/>
              </a:rPr>
              <a:t>educational researcher </a:t>
            </a:r>
            <a:r>
              <a:rPr lang="en-US" sz="2400" dirty="0" smtClean="0">
                <a:latin typeface="Times New Roman" pitchFamily="18" charset="0"/>
                <a:cs typeface="Times New Roman" pitchFamily="18" charset="0"/>
              </a:rPr>
              <a:t>might want to determine if the </a:t>
            </a:r>
            <a:r>
              <a:rPr lang="en-US" sz="2400" dirty="0">
                <a:latin typeface="Times New Roman" pitchFamily="18" charset="0"/>
                <a:cs typeface="Times New Roman" pitchFamily="18" charset="0"/>
              </a:rPr>
              <a:t>mean sense of classroom community score among university students enrolled in fully online programs </a:t>
            </a:r>
            <a:r>
              <a:rPr lang="en-US" sz="2400" dirty="0" smtClean="0">
                <a:latin typeface="Times New Roman" pitchFamily="18" charset="0"/>
                <a:cs typeface="Times New Roman" pitchFamily="18" charset="0"/>
              </a:rPr>
              <a:t>differs significantly from the hypothesized population score of 30</a:t>
            </a:r>
            <a:r>
              <a:rPr lang="en-US" sz="2400" dirty="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Excel </a:t>
            </a:r>
            <a:r>
              <a:rPr lang="en-US" sz="2400" dirty="0">
                <a:latin typeface="Times New Roman" pitchFamily="18" charset="0"/>
                <a:cs typeface="Times New Roman" pitchFamily="18" charset="0"/>
              </a:rPr>
              <a:t>data entry for the </a:t>
            </a:r>
            <a:r>
              <a:rPr lang="en-US" sz="2400" dirty="0" smtClean="0">
                <a:latin typeface="Times New Roman" pitchFamily="18" charset="0"/>
                <a:cs typeface="Times New Roman" pitchFamily="18" charset="0"/>
              </a:rPr>
              <a:t>one-sample </a:t>
            </a:r>
            <a:r>
              <a:rPr lang="en-US" sz="2400"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-test </a:t>
            </a:r>
            <a:r>
              <a:rPr lang="en-US" sz="2400" dirty="0">
                <a:latin typeface="Times New Roman" pitchFamily="18" charset="0"/>
                <a:cs typeface="Times New Roman" pitchFamily="18" charset="0"/>
              </a:rPr>
              <a:t>is accomplished by entering </a:t>
            </a:r>
            <a:r>
              <a:rPr lang="en-US" sz="2400" dirty="0" smtClean="0">
                <a:latin typeface="Times New Roman" pitchFamily="18" charset="0"/>
                <a:cs typeface="Times New Roman" pitchFamily="18" charset="0"/>
              </a:rPr>
              <a:t>the value for each case of the variable of interest in a single column of an </a:t>
            </a:r>
            <a:r>
              <a:rPr lang="en-US" sz="2400" dirty="0">
                <a:latin typeface="Times New Roman" pitchFamily="18" charset="0"/>
                <a:cs typeface="Times New Roman" pitchFamily="18" charset="0"/>
              </a:rPr>
              <a:t>Excel spreadsheet</a:t>
            </a:r>
            <a:r>
              <a:rPr lang="en-US" sz="24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584404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en-US" sz="3200" dirty="0" smtClean="0">
                <a:latin typeface="Times New Roman" pitchFamily="18" charset="0"/>
                <a:cs typeface="Times New Roman" pitchFamily="18" charset="0"/>
              </a:rPr>
              <a:t>One-Sample</a:t>
            </a:r>
            <a:r>
              <a:rPr lang="en-US" sz="3200" i="1" dirty="0" smtClean="0">
                <a:latin typeface="Times New Roman" pitchFamily="18" charset="0"/>
                <a:cs typeface="Times New Roman" pitchFamily="18" charset="0"/>
              </a:rPr>
              <a:t> t</a:t>
            </a:r>
            <a:r>
              <a:rPr lang="en-US" sz="3200" dirty="0" smtClean="0">
                <a:latin typeface="Times New Roman" pitchFamily="18" charset="0"/>
                <a:cs typeface="Times New Roman" pitchFamily="18" charset="0"/>
              </a:rPr>
              <a:t>-Test</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219200"/>
            <a:ext cx="8229600" cy="4906963"/>
          </a:xfrm>
        </p:spPr>
        <p:txBody>
          <a:bodyPr>
            <a:normAutofit/>
          </a:bodyPr>
          <a:lstStyle/>
          <a:p>
            <a:r>
              <a:rPr lang="en-US" sz="2400" dirty="0">
                <a:latin typeface="Times New Roman" pitchFamily="18" charset="0"/>
                <a:cs typeface="Times New Roman" pitchFamily="18" charset="0"/>
              </a:rPr>
              <a:t>One can compute the </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-value using the following formula:</a:t>
            </a: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lgn="ctr">
              <a:buNone/>
            </a:pPr>
            <a:endParaRPr lang="en-US" sz="2400" dirty="0" smtClean="0">
              <a:latin typeface="Times New Roman" pitchFamily="18" charset="0"/>
              <a:cs typeface="Times New Roman" pitchFamily="18" charset="0"/>
            </a:endParaRPr>
          </a:p>
          <a:p>
            <a:pPr marL="344488" indent="0">
              <a:buNone/>
            </a:pPr>
            <a:endParaRPr lang="en-US" sz="2400" dirty="0" smtClean="0">
              <a:latin typeface="Times New Roman" pitchFamily="18" charset="0"/>
              <a:cs typeface="Times New Roman" pitchFamily="18" charset="0"/>
            </a:endParaRPr>
          </a:p>
          <a:p>
            <a:pPr marL="344488" indent="0">
              <a:buNone/>
            </a:pPr>
            <a:r>
              <a:rPr lang="en-US" sz="2400" dirty="0" smtClean="0">
                <a:latin typeface="Times New Roman" pitchFamily="18" charset="0"/>
                <a:cs typeface="Times New Roman" pitchFamily="18" charset="0"/>
              </a:rPr>
              <a:t>where the numerator is </a:t>
            </a:r>
            <a:r>
              <a:rPr lang="en-US" sz="2400" dirty="0">
                <a:latin typeface="Times New Roman" pitchFamily="18" charset="0"/>
                <a:cs typeface="Times New Roman" pitchFamily="18" charset="0"/>
              </a:rPr>
              <a:t>the difference in </a:t>
            </a:r>
            <a:r>
              <a:rPr lang="en-US" sz="2400" dirty="0" smtClean="0">
                <a:latin typeface="Times New Roman" pitchFamily="18" charset="0"/>
                <a:cs typeface="Times New Roman" pitchFamily="18" charset="0"/>
              </a:rPr>
              <a:t>group means and the test value </a:t>
            </a:r>
            <a:r>
              <a:rPr lang="en-US" sz="2400" dirty="0">
                <a:latin typeface="Times New Roman" pitchFamily="18" charset="0"/>
                <a:cs typeface="Times New Roman" pitchFamily="18" charset="0"/>
              </a:rPr>
              <a:t>and </a:t>
            </a:r>
            <a:r>
              <a:rPr lang="en-US" sz="2400" dirty="0" smtClean="0">
                <a:latin typeface="Times New Roman" pitchFamily="18" charset="0"/>
                <a:cs typeface="Times New Roman" pitchFamily="18" charset="0"/>
              </a:rPr>
              <a:t>the denominator is </a:t>
            </a:r>
            <a:r>
              <a:rPr lang="en-US" sz="2400" dirty="0">
                <a:latin typeface="Times New Roman" pitchFamily="18" charset="0"/>
                <a:cs typeface="Times New Roman" pitchFamily="18" charset="0"/>
              </a:rPr>
              <a:t>the estimated standard error of </a:t>
            </a:r>
            <a:r>
              <a:rPr lang="en-US" sz="2400" dirty="0" smtClean="0">
                <a:latin typeface="Times New Roman" pitchFamily="18" charset="0"/>
                <a:cs typeface="Times New Roman" pitchFamily="18" charset="0"/>
              </a:rPr>
              <a:t>the sample divided by the square root of the sample size.</a:t>
            </a:r>
          </a:p>
          <a:p>
            <a:endParaRPr lang="en-US" sz="2400" dirty="0" smtClean="0">
              <a:latin typeface="Times New Roman" pitchFamily="18" charset="0"/>
              <a:cs typeface="Times New Roman" pitchFamily="18" charset="0"/>
            </a:endParaRPr>
          </a:p>
        </p:txBody>
      </p:sp>
      <p:graphicFrame>
        <p:nvGraphicFramePr>
          <p:cNvPr id="11" name="Object 4"/>
          <p:cNvGraphicFramePr>
            <a:graphicFrameLocks noChangeAspect="1"/>
          </p:cNvGraphicFramePr>
          <p:nvPr>
            <p:extLst>
              <p:ext uri="{D42A27DB-BD31-4B8C-83A1-F6EECF244321}">
                <p14:modId xmlns:p14="http://schemas.microsoft.com/office/powerpoint/2010/main" val="3797455114"/>
              </p:ext>
            </p:extLst>
          </p:nvPr>
        </p:nvGraphicFramePr>
        <p:xfrm>
          <a:off x="3856038" y="1930400"/>
          <a:ext cx="1470025" cy="1276350"/>
        </p:xfrm>
        <a:graphic>
          <a:graphicData uri="http://schemas.openxmlformats.org/presentationml/2006/ole">
            <mc:AlternateContent xmlns:mc="http://schemas.openxmlformats.org/markup-compatibility/2006">
              <mc:Choice xmlns:v="urn:schemas-microsoft-com:vml" Requires="v">
                <p:oleObj spid="_x0000_s1085" name="Equation" r:id="rId3" imgW="774700" imgH="622300" progId="Equation.3">
                  <p:embed/>
                </p:oleObj>
              </mc:Choice>
              <mc:Fallback>
                <p:oleObj name="Equation" r:id="rId3" imgW="774700" imgH="622300" progId="Equation.3">
                  <p:embed/>
                  <p:pic>
                    <p:nvPicPr>
                      <p:cNvPr id="0" name=""/>
                      <p:cNvPicPr>
                        <a:picLocks noChangeAspect="1" noChangeArrowheads="1"/>
                      </p:cNvPicPr>
                      <p:nvPr/>
                    </p:nvPicPr>
                    <p:blipFill>
                      <a:blip r:embed="rId4"/>
                      <a:srcRect/>
                      <a:stretch>
                        <a:fillRect/>
                      </a:stretch>
                    </p:blipFill>
                    <p:spPr bwMode="auto">
                      <a:xfrm>
                        <a:off x="3856038" y="1930400"/>
                        <a:ext cx="1470025" cy="1276350"/>
                      </a:xfrm>
                      <a:prstGeom prst="rect">
                        <a:avLst/>
                      </a:prstGeom>
                      <a:solidFill>
                        <a:schemeClr val="tx1"/>
                      </a:solidFill>
                      <a:ln>
                        <a:noFill/>
                      </a:ln>
                      <a:effectLst>
                        <a:outerShdw blurRad="63500" dist="107763" dir="2700000" algn="ctr" rotWithShape="0">
                          <a:srgbClr val="000000">
                            <a:alpha val="74997"/>
                          </a:srgbClr>
                        </a:outerShdw>
                      </a:effectLst>
                    </p:spPr>
                  </p:pic>
                </p:oleObj>
              </mc:Fallback>
            </mc:AlternateContent>
          </a:graphicData>
        </a:graphic>
      </p:graphicFrame>
    </p:spTree>
    <p:extLst>
      <p:ext uri="{BB962C8B-B14F-4D97-AF65-F5344CB8AC3E}">
        <p14:creationId xmlns:p14="http://schemas.microsoft.com/office/powerpoint/2010/main" val="1425219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en-US" sz="3200" dirty="0" smtClean="0">
                <a:latin typeface="Times New Roman" pitchFamily="18" charset="0"/>
                <a:cs typeface="Times New Roman" pitchFamily="18" charset="0"/>
              </a:rPr>
              <a:t>One-Sample </a:t>
            </a:r>
            <a:r>
              <a:rPr lang="en-US" sz="3200" i="1" dirty="0" smtClean="0">
                <a:latin typeface="Times New Roman" pitchFamily="18" charset="0"/>
                <a:cs typeface="Times New Roman" pitchFamily="18" charset="0"/>
              </a:rPr>
              <a:t>t</a:t>
            </a:r>
            <a:r>
              <a:rPr lang="en-US" sz="3200" dirty="0" smtClean="0">
                <a:latin typeface="Times New Roman" pitchFamily="18" charset="0"/>
                <a:cs typeface="Times New Roman" pitchFamily="18" charset="0"/>
              </a:rPr>
              <a:t>-Test</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219200"/>
            <a:ext cx="8229600" cy="4906963"/>
          </a:xfrm>
        </p:spPr>
        <p:txBody>
          <a:bodyPr>
            <a:normAutofit/>
          </a:bodyPr>
          <a:lstStyle/>
          <a:p>
            <a:r>
              <a:rPr lang="en-US" sz="2400" dirty="0">
                <a:latin typeface="Times New Roman" pitchFamily="18" charset="0"/>
                <a:cs typeface="Times New Roman" pitchFamily="18" charset="0"/>
              </a:rPr>
              <a:t>Cohen’s </a:t>
            </a:r>
            <a:r>
              <a:rPr lang="en-US" sz="2400" i="1" dirty="0">
                <a:latin typeface="Times New Roman" pitchFamily="18" charset="0"/>
                <a:cs typeface="Times New Roman" pitchFamily="18" charset="0"/>
              </a:rPr>
              <a:t>d</a:t>
            </a:r>
            <a:r>
              <a:rPr lang="en-US" sz="2400" dirty="0">
                <a:latin typeface="Times New Roman" pitchFamily="18" charset="0"/>
                <a:cs typeface="Times New Roman" pitchFamily="18" charset="0"/>
              </a:rPr>
              <a:t> measures effect size and is often used to report effect size following a significant </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-test. The formula for Cohen’s </a:t>
            </a:r>
            <a:r>
              <a:rPr lang="en-US" sz="2400" i="1" dirty="0">
                <a:latin typeface="Times New Roman" pitchFamily="18" charset="0"/>
                <a:cs typeface="Times New Roman" pitchFamily="18" charset="0"/>
              </a:rPr>
              <a:t>d</a:t>
            </a:r>
            <a:r>
              <a:rPr lang="en-US" sz="2400" dirty="0">
                <a:latin typeface="Times New Roman" pitchFamily="18" charset="0"/>
                <a:cs typeface="Times New Roman" pitchFamily="18" charset="0"/>
              </a:rPr>
              <a:t> for the </a:t>
            </a:r>
            <a:r>
              <a:rPr lang="en-US" sz="2400" dirty="0" smtClean="0">
                <a:latin typeface="Times New Roman" pitchFamily="18" charset="0"/>
                <a:cs typeface="Times New Roman" pitchFamily="18" charset="0"/>
              </a:rPr>
              <a:t>one-sample </a:t>
            </a:r>
            <a:r>
              <a:rPr lang="en-US" sz="2400"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-test is:</a:t>
            </a:r>
          </a:p>
          <a:p>
            <a:pPr marL="0" indent="0" algn="ctr">
              <a:buNone/>
            </a:pPr>
            <a:endParaRPr lang="en-US" sz="2400" dirty="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By convention, Cohen’s </a:t>
            </a:r>
            <a:r>
              <a:rPr lang="en-US" sz="2400" i="1" dirty="0">
                <a:latin typeface="Times New Roman" pitchFamily="18" charset="0"/>
                <a:cs typeface="Times New Roman" pitchFamily="18" charset="0"/>
              </a:rPr>
              <a:t>d</a:t>
            </a:r>
            <a:r>
              <a:rPr lang="en-US" sz="2400" dirty="0">
                <a:latin typeface="Times New Roman" pitchFamily="18" charset="0"/>
                <a:cs typeface="Times New Roman" pitchFamily="18" charset="0"/>
              </a:rPr>
              <a:t> values are interpreted as follows:</a:t>
            </a:r>
          </a:p>
          <a:p>
            <a:pPr lvl="1"/>
            <a:r>
              <a:rPr lang="en-US" sz="2000" dirty="0">
                <a:latin typeface="Times New Roman" pitchFamily="18" charset="0"/>
                <a:cs typeface="Times New Roman" pitchFamily="18" charset="0"/>
              </a:rPr>
              <a:t>Small effect size = .20</a:t>
            </a:r>
          </a:p>
          <a:p>
            <a:pPr lvl="1"/>
            <a:r>
              <a:rPr lang="en-US" sz="2000" dirty="0">
                <a:latin typeface="Times New Roman" pitchFamily="18" charset="0"/>
                <a:cs typeface="Times New Roman" pitchFamily="18" charset="0"/>
              </a:rPr>
              <a:t>Medium effect size = .50</a:t>
            </a:r>
          </a:p>
          <a:p>
            <a:pPr lvl="1"/>
            <a:r>
              <a:rPr lang="en-US" sz="2000" dirty="0">
                <a:latin typeface="Times New Roman" pitchFamily="18" charset="0"/>
                <a:cs typeface="Times New Roman" pitchFamily="18" charset="0"/>
              </a:rPr>
              <a:t>Large effect size = .80</a:t>
            </a:r>
          </a:p>
          <a:p>
            <a:pPr marL="0" indent="0">
              <a:buNone/>
            </a:pPr>
            <a:endParaRPr lang="en-US" sz="2400" dirty="0" smtClean="0">
              <a:latin typeface="Times New Roman" pitchFamily="18" charset="0"/>
              <a:cs typeface="Times New Roman" pitchFamily="18" charset="0"/>
            </a:endParaRPr>
          </a:p>
        </p:txBody>
      </p:sp>
      <p:graphicFrame>
        <p:nvGraphicFramePr>
          <p:cNvPr id="12" name="Object 5"/>
          <p:cNvGraphicFramePr>
            <a:graphicFrameLocks noChangeAspect="1"/>
          </p:cNvGraphicFramePr>
          <p:nvPr>
            <p:extLst>
              <p:ext uri="{D42A27DB-BD31-4B8C-83A1-F6EECF244321}">
                <p14:modId xmlns:p14="http://schemas.microsoft.com/office/powerpoint/2010/main" val="3224233961"/>
              </p:ext>
            </p:extLst>
          </p:nvPr>
        </p:nvGraphicFramePr>
        <p:xfrm>
          <a:off x="3887788" y="2882900"/>
          <a:ext cx="1271587" cy="1046163"/>
        </p:xfrm>
        <a:graphic>
          <a:graphicData uri="http://schemas.openxmlformats.org/presentationml/2006/ole">
            <mc:AlternateContent xmlns:mc="http://schemas.openxmlformats.org/markup-compatibility/2006">
              <mc:Choice xmlns:v="urn:schemas-microsoft-com:vml" Requires="v">
                <p:oleObj spid="_x0000_s2109" name="Equation" r:id="rId3" imgW="546100" imgH="419100" progId="Equation.3">
                  <p:embed/>
                </p:oleObj>
              </mc:Choice>
              <mc:Fallback>
                <p:oleObj name="Equation" r:id="rId3" imgW="546100" imgH="419100" progId="Equation.3">
                  <p:embed/>
                  <p:pic>
                    <p:nvPicPr>
                      <p:cNvPr id="0" name=""/>
                      <p:cNvPicPr>
                        <a:picLocks noChangeAspect="1" noChangeArrowheads="1"/>
                      </p:cNvPicPr>
                      <p:nvPr/>
                    </p:nvPicPr>
                    <p:blipFill>
                      <a:blip r:embed="rId4"/>
                      <a:srcRect/>
                      <a:stretch>
                        <a:fillRect/>
                      </a:stretch>
                    </p:blipFill>
                    <p:spPr bwMode="auto">
                      <a:xfrm>
                        <a:off x="3887788" y="2882900"/>
                        <a:ext cx="1271587" cy="1046163"/>
                      </a:xfrm>
                      <a:prstGeom prst="rect">
                        <a:avLst/>
                      </a:prstGeom>
                      <a:solidFill>
                        <a:schemeClr val="tx1"/>
                      </a:solidFill>
                      <a:ln>
                        <a:noFill/>
                      </a:ln>
                      <a:effectLst>
                        <a:outerShdw blurRad="63500" dist="107763" dir="2700000" algn="ctr" rotWithShape="0">
                          <a:srgbClr val="000000">
                            <a:alpha val="74997"/>
                          </a:srgbClr>
                        </a:outerShdw>
                      </a:effectLst>
                    </p:spPr>
                  </p:pic>
                </p:oleObj>
              </mc:Fallback>
            </mc:AlternateContent>
          </a:graphicData>
        </a:graphic>
      </p:graphicFrame>
    </p:spTree>
    <p:extLst>
      <p:ext uri="{BB962C8B-B14F-4D97-AF65-F5344CB8AC3E}">
        <p14:creationId xmlns:p14="http://schemas.microsoft.com/office/powerpoint/2010/main" val="3294776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en-US" sz="3200" dirty="0" smtClean="0">
                <a:latin typeface="Times New Roman" pitchFamily="18" charset="0"/>
                <a:cs typeface="Times New Roman" pitchFamily="18" charset="0"/>
              </a:rPr>
              <a:t>Key Assumptions &amp; Requirements</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219200"/>
            <a:ext cx="8229600" cy="4906963"/>
          </a:xfrm>
        </p:spPr>
        <p:txBody>
          <a:bodyPr>
            <a:normAutofit/>
          </a:bodyPr>
          <a:lstStyle/>
          <a:p>
            <a:r>
              <a:rPr lang="en-US" sz="2400" dirty="0">
                <a:latin typeface="Times New Roman" pitchFamily="18" charset="0"/>
                <a:cs typeface="Times New Roman" pitchFamily="18" charset="0"/>
              </a:rPr>
              <a:t>Random selection of </a:t>
            </a:r>
            <a:r>
              <a:rPr lang="en-US" sz="2400" dirty="0" smtClean="0">
                <a:latin typeface="Times New Roman" pitchFamily="18" charset="0"/>
                <a:cs typeface="Times New Roman" pitchFamily="18" charset="0"/>
              </a:rPr>
              <a:t>samples </a:t>
            </a:r>
            <a:r>
              <a:rPr lang="en-US" sz="2400" dirty="0">
                <a:latin typeface="Times New Roman" pitchFamily="18" charset="0"/>
                <a:cs typeface="Times New Roman" pitchFamily="18" charset="0"/>
              </a:rPr>
              <a:t>to allow for generalization of results to a target population.</a:t>
            </a:r>
          </a:p>
          <a:p>
            <a:r>
              <a:rPr lang="en-US" sz="2400" dirty="0">
                <a:latin typeface="Times New Roman" pitchFamily="18" charset="0"/>
                <a:cs typeface="Times New Roman" pitchFamily="18" charset="0"/>
              </a:rPr>
              <a:t>Variables. One continuous </a:t>
            </a:r>
            <a:r>
              <a:rPr lang="en-US" sz="2400" dirty="0" smtClean="0">
                <a:latin typeface="Times New Roman" pitchFamily="18" charset="0"/>
                <a:cs typeface="Times New Roman" pitchFamily="18" charset="0"/>
              </a:rPr>
              <a:t>dependent variable (DV) </a:t>
            </a:r>
            <a:r>
              <a:rPr lang="en-US" sz="2400" dirty="0">
                <a:latin typeface="Times New Roman" pitchFamily="18" charset="0"/>
                <a:cs typeface="Times New Roman" pitchFamily="18" charset="0"/>
              </a:rPr>
              <a:t>measured on the interval or ratio scale</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Independence of </a:t>
            </a:r>
            <a:r>
              <a:rPr lang="en-US" sz="2400" dirty="0">
                <a:latin typeface="Times New Roman" pitchFamily="18" charset="0"/>
                <a:cs typeface="Times New Roman" pitchFamily="18" charset="0"/>
              </a:rPr>
              <a:t>observations. observations (i.e., measurements) are not acted on by an outside influence common to two or more </a:t>
            </a:r>
            <a:r>
              <a:rPr lang="en-US" sz="2400" dirty="0" smtClean="0">
                <a:latin typeface="Times New Roman" pitchFamily="18" charset="0"/>
                <a:cs typeface="Times New Roman" pitchFamily="18" charset="0"/>
              </a:rPr>
              <a:t>measurements.</a:t>
            </a:r>
          </a:p>
          <a:p>
            <a:r>
              <a:rPr lang="en-US" sz="2400" dirty="0" smtClean="0">
                <a:latin typeface="Times New Roman" pitchFamily="18" charset="0"/>
                <a:cs typeface="Times New Roman" pitchFamily="18" charset="0"/>
              </a:rPr>
              <a:t>Normality</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One DV normally distributed.</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Sample </a:t>
            </a:r>
            <a:r>
              <a:rPr lang="en-US" sz="2400" dirty="0">
                <a:latin typeface="Times New Roman" pitchFamily="18" charset="0"/>
                <a:cs typeface="Times New Roman" pitchFamily="18" charset="0"/>
              </a:rPr>
              <a:t>size. </a:t>
            </a:r>
            <a:r>
              <a:rPr lang="en-US" sz="2400" dirty="0" smtClean="0">
                <a:latin typeface="Times New Roman" pitchFamily="18" charset="0"/>
                <a:cs typeface="Times New Roman" pitchFamily="18" charset="0"/>
              </a:rPr>
              <a:t>The one-sample</a:t>
            </a:r>
            <a:r>
              <a:rPr lang="en-US" sz="2400" i="1" dirty="0" smtClean="0">
                <a:latin typeface="Times New Roman" pitchFamily="18" charset="0"/>
                <a:cs typeface="Times New Roman" pitchFamily="18" charset="0"/>
              </a:rPr>
              <a:t> t</a:t>
            </a:r>
            <a:r>
              <a:rPr lang="en-US" sz="2400" dirty="0" smtClean="0">
                <a:latin typeface="Times New Roman" pitchFamily="18" charset="0"/>
                <a:cs typeface="Times New Roman" pitchFamily="18" charset="0"/>
              </a:rPr>
              <a:t>-test </a:t>
            </a:r>
            <a:r>
              <a:rPr lang="en-US" sz="2400" dirty="0">
                <a:latin typeface="Times New Roman" pitchFamily="18" charset="0"/>
                <a:cs typeface="Times New Roman" pitchFamily="18" charset="0"/>
              </a:rPr>
              <a:t>is robust to minor violations of the assumption of normally distributed data with sample sizes &gt; </a:t>
            </a:r>
            <a:r>
              <a:rPr lang="en-US" sz="2400" dirty="0" smtClean="0">
                <a:latin typeface="Times New Roman" pitchFamily="18" charset="0"/>
                <a:cs typeface="Times New Roman" pitchFamily="18" charset="0"/>
              </a:rPr>
              <a:t>30.</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9180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TextBox 6"/>
          <p:cNvSpPr txBox="1"/>
          <p:nvPr/>
        </p:nvSpPr>
        <p:spPr>
          <a:xfrm>
            <a:off x="4971085" y="2726277"/>
            <a:ext cx="3944314" cy="3293209"/>
          </a:xfrm>
          <a:prstGeom prst="rect">
            <a:avLst/>
          </a:prstGeom>
          <a:solidFill>
            <a:srgbClr val="001667"/>
          </a:solidFill>
        </p:spPr>
        <p:txBody>
          <a:bodyPr wrap="square" rtlCol="0">
            <a:spAutoFit/>
          </a:bodyPr>
          <a:lstStyle/>
          <a:p>
            <a:pPr algn="ctr"/>
            <a:r>
              <a:rPr lang="en-US" sz="1600" dirty="0" smtClean="0"/>
              <a:t>TASK</a:t>
            </a:r>
          </a:p>
          <a:p>
            <a:pPr algn="ctr"/>
            <a:r>
              <a:rPr lang="en-US" sz="1600" dirty="0" smtClean="0"/>
              <a:t>Respond to the following research question and null hypothesis:</a:t>
            </a:r>
          </a:p>
          <a:p>
            <a:pPr algn="ctr"/>
            <a:endParaRPr lang="en-US" sz="1600" dirty="0" smtClean="0"/>
          </a:p>
          <a:p>
            <a:pPr algn="ctr"/>
            <a:r>
              <a:rPr lang="en-US" sz="1600" dirty="0"/>
              <a:t>Is there a difference in the mean sense of classroom community </a:t>
            </a:r>
            <a:r>
              <a:rPr lang="en-US" sz="1600" dirty="0" smtClean="0"/>
              <a:t>(</a:t>
            </a:r>
            <a:r>
              <a:rPr lang="en-US" sz="1600" dirty="0" err="1" smtClean="0"/>
              <a:t>c_community</a:t>
            </a:r>
            <a:r>
              <a:rPr lang="en-US" sz="1600" dirty="0" smtClean="0"/>
              <a:t>) score </a:t>
            </a:r>
            <a:r>
              <a:rPr lang="en-US" sz="1600" dirty="0"/>
              <a:t>among university students enrolled in fully online programs and the norm of 30, μ ≠ 30</a:t>
            </a:r>
            <a:r>
              <a:rPr lang="en-US" sz="1600" dirty="0" smtClean="0"/>
              <a:t>?</a:t>
            </a:r>
          </a:p>
          <a:p>
            <a:pPr algn="ctr"/>
            <a:endParaRPr lang="en-US" sz="1600" dirty="0" smtClean="0"/>
          </a:p>
          <a:p>
            <a:pPr algn="ctr"/>
            <a:r>
              <a:rPr lang="en-US" sz="1600" i="1" dirty="0" smtClean="0"/>
              <a:t>H</a:t>
            </a:r>
            <a:r>
              <a:rPr lang="en-US" sz="1600" baseline="-25000" dirty="0" smtClean="0"/>
              <a:t>0</a:t>
            </a:r>
            <a:r>
              <a:rPr lang="en-US" sz="1600" dirty="0"/>
              <a:t>: There is no difference in the mean sense of classroom community score of university students enrolled in fully online programs and the norm of 30, μ = </a:t>
            </a:r>
            <a:r>
              <a:rPr lang="en-US" sz="1600" dirty="0" smtClean="0"/>
              <a:t>30.</a:t>
            </a:r>
            <a:endParaRPr lang="en-US" sz="1600" dirty="0"/>
          </a:p>
        </p:txBody>
      </p:sp>
      <p:sp>
        <p:nvSpPr>
          <p:cNvPr id="11" name="TextBox 10"/>
          <p:cNvSpPr txBox="1"/>
          <p:nvPr/>
        </p:nvSpPr>
        <p:spPr>
          <a:xfrm>
            <a:off x="4971086" y="1213045"/>
            <a:ext cx="4020514" cy="646331"/>
          </a:xfrm>
          <a:prstGeom prst="rect">
            <a:avLst/>
          </a:prstGeom>
          <a:solidFill>
            <a:srgbClr val="001667"/>
          </a:solidFill>
        </p:spPr>
        <p:txBody>
          <a:bodyPr wrap="square" rtlCol="0">
            <a:spAutoFit/>
          </a:bodyPr>
          <a:lstStyle/>
          <a:p>
            <a:pPr algn="ctr"/>
            <a:r>
              <a:rPr lang="en-US" dirty="0" smtClean="0"/>
              <a:t>Open the dataset </a:t>
            </a:r>
            <a:r>
              <a:rPr lang="en-US" i="1" dirty="0" err="1" smtClean="0"/>
              <a:t>Motivation.xlsx</a:t>
            </a:r>
            <a:r>
              <a:rPr lang="en-US" dirty="0" smtClean="0"/>
              <a:t>. Click on the One-Sample </a:t>
            </a:r>
            <a:r>
              <a:rPr lang="en-US" i="1" dirty="0" smtClean="0"/>
              <a:t>t</a:t>
            </a:r>
            <a:r>
              <a:rPr lang="en-US" dirty="0" smtClean="0"/>
              <a:t>-Test worksheet tab.  </a:t>
            </a:r>
          </a:p>
        </p:txBody>
      </p:sp>
      <p:sp>
        <p:nvSpPr>
          <p:cNvPr id="6" name="TextBox 5"/>
          <p:cNvSpPr txBox="1"/>
          <p:nvPr/>
        </p:nvSpPr>
        <p:spPr>
          <a:xfrm>
            <a:off x="4999860" y="1969661"/>
            <a:ext cx="3915539" cy="646331"/>
          </a:xfrm>
          <a:prstGeom prst="rect">
            <a:avLst/>
          </a:prstGeom>
          <a:solidFill>
            <a:schemeClr val="bg1"/>
          </a:solidFill>
          <a:ln w="38100" cmpd="sng">
            <a:solidFill>
              <a:srgbClr val="00166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rgbClr val="001667"/>
                </a:solidFill>
              </a:rPr>
              <a:t>File available at </a:t>
            </a:r>
            <a:r>
              <a:rPr lang="en-US" dirty="0" smtClean="0">
                <a:solidFill>
                  <a:srgbClr val="001667"/>
                </a:solidFill>
                <a:hlinkClick r:id="rId2"/>
              </a:rPr>
              <a:t>http://www.watertreepress.com/stats</a:t>
            </a:r>
            <a:endParaRPr lang="en-US" dirty="0" smtClean="0">
              <a:solidFill>
                <a:srgbClr val="001667"/>
              </a:solidFill>
            </a:endParaRPr>
          </a:p>
        </p:txBody>
      </p:sp>
      <p:sp>
        <p:nvSpPr>
          <p:cNvPr id="3" name="TextBox 2"/>
          <p:cNvSpPr txBox="1"/>
          <p:nvPr/>
        </p:nvSpPr>
        <p:spPr>
          <a:xfrm>
            <a:off x="1295400" y="381000"/>
            <a:ext cx="6477000" cy="523220"/>
          </a:xfrm>
          <a:prstGeom prst="rect">
            <a:avLst/>
          </a:prstGeom>
          <a:noFill/>
        </p:spPr>
        <p:txBody>
          <a:bodyPr wrap="square" rtlCol="0">
            <a:spAutoFit/>
          </a:bodyPr>
          <a:lstStyle/>
          <a:p>
            <a:pPr algn="ctr"/>
            <a:r>
              <a:rPr lang="en-US" sz="2800" dirty="0" smtClean="0"/>
              <a:t>Conducting the One-Sample </a:t>
            </a:r>
            <a:r>
              <a:rPr lang="en-US" sz="2800" i="1" dirty="0" smtClean="0"/>
              <a:t>t</a:t>
            </a:r>
            <a:r>
              <a:rPr lang="en-US" sz="2800" dirty="0" smtClean="0"/>
              <a:t>-Test</a:t>
            </a: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82351"/>
            <a:ext cx="4539840" cy="2680049"/>
          </a:xfrm>
          <a:prstGeom prst="rect">
            <a:avLst/>
          </a:prstGeom>
        </p:spPr>
      </p:pic>
    </p:spTree>
    <p:extLst>
      <p:ext uri="{BB962C8B-B14F-4D97-AF65-F5344CB8AC3E}">
        <p14:creationId xmlns:p14="http://schemas.microsoft.com/office/powerpoint/2010/main" val="2871335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TextBox 6"/>
          <p:cNvSpPr txBox="1"/>
          <p:nvPr/>
        </p:nvSpPr>
        <p:spPr>
          <a:xfrm>
            <a:off x="304800" y="4648200"/>
            <a:ext cx="8458200" cy="923330"/>
          </a:xfrm>
          <a:prstGeom prst="rect">
            <a:avLst/>
          </a:prstGeom>
          <a:solidFill>
            <a:srgbClr val="001667"/>
          </a:solidFill>
        </p:spPr>
        <p:txBody>
          <a:bodyPr wrap="square" rtlCol="0">
            <a:spAutoFit/>
          </a:bodyPr>
          <a:lstStyle/>
          <a:p>
            <a:pPr algn="ctr"/>
            <a:r>
              <a:rPr lang="en-US" dirty="0" smtClean="0"/>
              <a:t>Go to the One-Sample t-Test tab of the Motivation 3rdEd.xlsx Excel workbook. Enter the labels and formulas shown in cells B1:C13. Note: cell C4 contains the test value from the null hypothesis.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942109"/>
            <a:ext cx="4330700" cy="329340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926656"/>
            <a:ext cx="3526798" cy="3293407"/>
          </a:xfrm>
          <a:prstGeom prst="rect">
            <a:avLst/>
          </a:prstGeom>
        </p:spPr>
      </p:pic>
    </p:spTree>
    <p:extLst>
      <p:ext uri="{BB962C8B-B14F-4D97-AF65-F5344CB8AC3E}">
        <p14:creationId xmlns:p14="http://schemas.microsoft.com/office/powerpoint/2010/main" val="1129525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TextBox 6"/>
          <p:cNvSpPr txBox="1"/>
          <p:nvPr/>
        </p:nvSpPr>
        <p:spPr>
          <a:xfrm>
            <a:off x="381000" y="3581400"/>
            <a:ext cx="7848600" cy="1200329"/>
          </a:xfrm>
          <a:prstGeom prst="rect">
            <a:avLst/>
          </a:prstGeom>
          <a:solidFill>
            <a:srgbClr val="001667"/>
          </a:solidFill>
        </p:spPr>
        <p:txBody>
          <a:bodyPr wrap="square" rtlCol="0">
            <a:spAutoFit/>
          </a:bodyPr>
          <a:lstStyle/>
          <a:p>
            <a:pPr algn="ctr"/>
            <a:r>
              <a:rPr lang="en-US" dirty="0"/>
              <a:t>Test results </a:t>
            </a:r>
            <a:r>
              <a:rPr lang="en-US" dirty="0" smtClean="0"/>
              <a:t>provide </a:t>
            </a:r>
            <a:r>
              <a:rPr lang="en-US" dirty="0"/>
              <a:t>evidence that </a:t>
            </a:r>
            <a:r>
              <a:rPr lang="en-US" dirty="0" smtClean="0"/>
              <a:t>there is sufficient evidence (</a:t>
            </a:r>
            <a:r>
              <a:rPr lang="en-US" i="1" dirty="0" smtClean="0"/>
              <a:t>p</a:t>
            </a:r>
            <a:r>
              <a:rPr lang="en-US" dirty="0" smtClean="0"/>
              <a:t> = 0.02) to reject the </a:t>
            </a:r>
            <a:r>
              <a:rPr lang="en-US" dirty="0"/>
              <a:t>null hypothesis </a:t>
            </a:r>
            <a:r>
              <a:rPr lang="en-US" dirty="0" smtClean="0"/>
              <a:t>that there </a:t>
            </a:r>
            <a:r>
              <a:rPr lang="en-US" dirty="0"/>
              <a:t>is no difference in the mean sense of classroom community score of university students enrolled in fully online programs and the norm of </a:t>
            </a:r>
            <a:r>
              <a:rPr lang="en-US" dirty="0" smtClean="0"/>
              <a:t>30.</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 y="1029960"/>
            <a:ext cx="7493000" cy="2273300"/>
          </a:xfrm>
          <a:prstGeom prst="rect">
            <a:avLst/>
          </a:prstGeom>
        </p:spPr>
      </p:pic>
      <p:sp>
        <p:nvSpPr>
          <p:cNvPr id="2" name="TextBox 1"/>
          <p:cNvSpPr txBox="1"/>
          <p:nvPr/>
        </p:nvSpPr>
        <p:spPr>
          <a:xfrm>
            <a:off x="711200" y="228600"/>
            <a:ext cx="7493000" cy="523220"/>
          </a:xfrm>
          <a:prstGeom prst="rect">
            <a:avLst/>
          </a:prstGeom>
          <a:noFill/>
        </p:spPr>
        <p:txBody>
          <a:bodyPr wrap="square" rtlCol="0">
            <a:spAutoFit/>
          </a:bodyPr>
          <a:lstStyle/>
          <a:p>
            <a:pPr algn="ctr"/>
            <a:r>
              <a:rPr lang="en-US" sz="2800" dirty="0" smtClean="0"/>
              <a:t>Test Results Summary</a:t>
            </a:r>
            <a:endParaRPr lang="en-US" sz="2800" dirty="0"/>
          </a:p>
        </p:txBody>
      </p:sp>
    </p:spTree>
    <p:extLst>
      <p:ext uri="{BB962C8B-B14F-4D97-AF65-F5344CB8AC3E}">
        <p14:creationId xmlns:p14="http://schemas.microsoft.com/office/powerpoint/2010/main" val="3770374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7" name="TextBox 6"/>
          <p:cNvSpPr txBox="1"/>
          <p:nvPr/>
        </p:nvSpPr>
        <p:spPr>
          <a:xfrm>
            <a:off x="550606" y="1295400"/>
            <a:ext cx="7848600" cy="4616648"/>
          </a:xfrm>
          <a:prstGeom prst="rect">
            <a:avLst/>
          </a:prstGeom>
          <a:solidFill>
            <a:srgbClr val="001667"/>
          </a:solidFill>
        </p:spPr>
        <p:txBody>
          <a:bodyPr wrap="square" rtlCol="0">
            <a:spAutoFit/>
          </a:bodyPr>
          <a:lstStyle/>
          <a:p>
            <a:pPr algn="ctr"/>
            <a:r>
              <a:rPr lang="en-US" dirty="0"/>
              <a:t>As a minimum, the following information should be reported in the results section of any research report: null hypothesis that is being evaluated to include test value, descriptive statistics (e.g., </a:t>
            </a:r>
            <a:r>
              <a:rPr lang="en-US" i="1" dirty="0"/>
              <a:t>M, SD, N</a:t>
            </a:r>
            <a:r>
              <a:rPr lang="en-US" dirty="0"/>
              <a:t>), statistical test used (i.e., one-sample </a:t>
            </a:r>
            <a:r>
              <a:rPr lang="en-US" i="1" dirty="0"/>
              <a:t>t</a:t>
            </a:r>
            <a:r>
              <a:rPr lang="en-US" dirty="0"/>
              <a:t>-test), results of evaluation of test assumptions, </a:t>
            </a:r>
            <a:r>
              <a:rPr lang="en-US" dirty="0" smtClean="0"/>
              <a:t>as appropriate, and </a:t>
            </a:r>
            <a:r>
              <a:rPr lang="en-US" dirty="0"/>
              <a:t>test results. For example, one might report test results as follows. The formatting of the statistics in this example follows the guidelines provided in the </a:t>
            </a:r>
            <a:r>
              <a:rPr lang="en-US" i="1" dirty="0"/>
              <a:t>Publication Manual of the American Psychological Association</a:t>
            </a:r>
            <a:r>
              <a:rPr lang="en-US" dirty="0"/>
              <a:t> (APA</a:t>
            </a:r>
            <a:r>
              <a:rPr lang="en-US" dirty="0" smtClean="0"/>
              <a:t>).</a:t>
            </a:r>
          </a:p>
          <a:p>
            <a:pPr algn="ctr"/>
            <a:endParaRPr lang="en-US" dirty="0"/>
          </a:p>
          <a:p>
            <a:pPr algn="ctr"/>
            <a:r>
              <a:rPr lang="en-US" sz="2400" dirty="0" smtClean="0"/>
              <a:t>Results</a:t>
            </a:r>
          </a:p>
          <a:p>
            <a:pPr algn="ctr"/>
            <a:endParaRPr lang="en-US" dirty="0"/>
          </a:p>
          <a:p>
            <a:pPr algn="ctr"/>
            <a:r>
              <a:rPr lang="en-US" dirty="0" smtClean="0"/>
              <a:t>A </a:t>
            </a:r>
            <a:r>
              <a:rPr lang="en-US" dirty="0"/>
              <a:t>one-sample </a:t>
            </a:r>
            <a:r>
              <a:rPr lang="en-US" i="1" dirty="0"/>
              <a:t>t</a:t>
            </a:r>
            <a:r>
              <a:rPr lang="en-US" dirty="0"/>
              <a:t>-test was conducted to evaluate the null hypothesis that there is no difference in the mean sense of classroom community score of university students enrolled in fully online programs and the norm of 30 (</a:t>
            </a:r>
            <a:r>
              <a:rPr lang="en-US" i="1" dirty="0"/>
              <a:t>N</a:t>
            </a:r>
            <a:r>
              <a:rPr lang="en-US" dirty="0"/>
              <a:t> = 169). The test showed that the sample mean (</a:t>
            </a:r>
            <a:r>
              <a:rPr lang="en-US" i="1" dirty="0"/>
              <a:t>M</a:t>
            </a:r>
            <a:r>
              <a:rPr lang="en-US" dirty="0"/>
              <a:t> = 28.84, </a:t>
            </a:r>
            <a:r>
              <a:rPr lang="en-US" i="1" dirty="0"/>
              <a:t>SD</a:t>
            </a:r>
            <a:r>
              <a:rPr lang="en-US" dirty="0"/>
              <a:t> = 6.24) was significantly different than the test value of 30,</a:t>
            </a:r>
            <a:r>
              <a:rPr lang="en-US" i="1" dirty="0"/>
              <a:t> t</a:t>
            </a:r>
            <a:r>
              <a:rPr lang="en-US" dirty="0"/>
              <a:t>(168) </a:t>
            </a:r>
            <a:r>
              <a:rPr lang="en-US" dirty="0" smtClean="0"/>
              <a:t>= 2.42</a:t>
            </a:r>
            <a:r>
              <a:rPr lang="en-US" dirty="0"/>
              <a:t>, </a:t>
            </a:r>
            <a:r>
              <a:rPr lang="en-US" i="1" dirty="0"/>
              <a:t>p</a:t>
            </a:r>
            <a:r>
              <a:rPr lang="en-US" dirty="0"/>
              <a:t> = .02 (2-tailed), </a:t>
            </a:r>
            <a:r>
              <a:rPr lang="en-US" i="1" dirty="0"/>
              <a:t>d</a:t>
            </a:r>
            <a:r>
              <a:rPr lang="en-US" dirty="0"/>
              <a:t> = .19. Consequently, there was sufficient evidence to reject the null hypothesis.</a:t>
            </a:r>
          </a:p>
        </p:txBody>
      </p:sp>
      <p:sp>
        <p:nvSpPr>
          <p:cNvPr id="2" name="TextBox 1"/>
          <p:cNvSpPr txBox="1"/>
          <p:nvPr/>
        </p:nvSpPr>
        <p:spPr>
          <a:xfrm>
            <a:off x="533400" y="533400"/>
            <a:ext cx="7696200" cy="523220"/>
          </a:xfrm>
          <a:prstGeom prst="rect">
            <a:avLst/>
          </a:prstGeom>
          <a:noFill/>
        </p:spPr>
        <p:txBody>
          <a:bodyPr wrap="square" rtlCol="0">
            <a:spAutoFit/>
          </a:bodyPr>
          <a:lstStyle/>
          <a:p>
            <a:pPr algn="ctr"/>
            <a:r>
              <a:rPr lang="en-US" sz="2800" dirty="0" smtClean="0"/>
              <a:t>Reporting One-Sample </a:t>
            </a:r>
            <a:r>
              <a:rPr lang="en-US" sz="2800" i="1" dirty="0" smtClean="0"/>
              <a:t>t</a:t>
            </a:r>
            <a:r>
              <a:rPr lang="en-US" sz="2800" dirty="0" smtClean="0"/>
              <a:t>-Test Results</a:t>
            </a:r>
            <a:endParaRPr lang="en-US" sz="2800" dirty="0"/>
          </a:p>
        </p:txBody>
      </p:sp>
    </p:spTree>
    <p:extLst>
      <p:ext uri="{BB962C8B-B14F-4D97-AF65-F5344CB8AC3E}">
        <p14:creationId xmlns:p14="http://schemas.microsoft.com/office/powerpoint/2010/main" val="1350627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1583</TotalTime>
  <Words>788</Words>
  <Application>Microsoft Macintosh PowerPoint</Application>
  <PresentationFormat>On-screen Show (4:3)</PresentationFormat>
  <Paragraphs>62</Paragraphs>
  <Slides>10</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Calibri</vt:lpstr>
      <vt:lpstr>Times New Roman</vt:lpstr>
      <vt:lpstr>Arial</vt:lpstr>
      <vt:lpstr>Office Theme</vt:lpstr>
      <vt:lpstr>Equation</vt:lpstr>
      <vt:lpstr>Statistical Fundamentals:  Using Microsoft Excel for Univariate and Bivariate Analysis Alfred P. Rovai</vt:lpstr>
      <vt:lpstr>One-Sample t-Test</vt:lpstr>
      <vt:lpstr>One-Sample t-Test</vt:lpstr>
      <vt:lpstr>One-Sample t-Test</vt:lpstr>
      <vt:lpstr>Key Assumptions &amp; Requirements</vt:lpstr>
      <vt:lpstr>PowerPoint Presentation</vt:lpstr>
      <vt:lpstr>PowerPoint Presentation</vt:lpstr>
      <vt:lpstr>PowerPoint Presentation</vt:lpstr>
      <vt:lpstr>PowerPoint Presentation</vt:lpstr>
      <vt:lpstr>PowerPoint Presentation</vt:lpstr>
    </vt:vector>
  </TitlesOfParts>
  <Manager/>
  <Company>Watertree Press LLC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Independent t-Test</dc:title>
  <dc:subject/>
  <dc:creator>Alfred P. Rovai</dc:creator>
  <cp:keywords/>
  <dc:description/>
  <cp:lastModifiedBy>Fred Rovai</cp:lastModifiedBy>
  <cp:revision>192</cp:revision>
  <dcterms:created xsi:type="dcterms:W3CDTF">2013-06-04T13:30:25Z</dcterms:created>
  <dcterms:modified xsi:type="dcterms:W3CDTF">2015-10-19T18:24:35Z</dcterms:modified>
  <cp:category/>
</cp:coreProperties>
</file>